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72" r:id="rId10"/>
    <p:sldId id="271" r:id="rId11"/>
    <p:sldId id="264" r:id="rId12"/>
    <p:sldId id="265" r:id="rId13"/>
    <p:sldId id="268" r:id="rId14"/>
    <p:sldId id="269" r:id="rId15"/>
    <p:sldId id="273" r:id="rId16"/>
    <p:sldId id="270" r:id="rId17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CDD7"/>
    <a:srgbClr val="000066"/>
    <a:srgbClr val="003366"/>
    <a:srgbClr val="327FBE"/>
    <a:srgbClr val="E5F6FB"/>
    <a:srgbClr val="AFF7FF"/>
    <a:srgbClr val="D1FBFF"/>
    <a:srgbClr val="0091FE"/>
    <a:srgbClr val="5D9FD5"/>
    <a:srgbClr val="383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9645" autoAdjust="0"/>
  </p:normalViewPr>
  <p:slideViewPr>
    <p:cSldViewPr>
      <p:cViewPr>
        <p:scale>
          <a:sx n="57" d="100"/>
          <a:sy n="57" d="100"/>
        </p:scale>
        <p:origin x="-1830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49121517714947E-2"/>
          <c:y val="0.17499370800961406"/>
          <c:w val="0.93830175696457008"/>
          <c:h val="0.631117653594044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20341841304326955"/>
                  <c:y val="0.2306116455763281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240 минут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1DB-4AB5-88BF-39FA7DB32FD5}"/>
                </c:ext>
              </c:extLst>
            </c:dLbl>
            <c:dLbl>
              <c:idx val="1"/>
              <c:layout>
                <c:manualLayout>
                  <c:x val="0.10656969251574255"/>
                  <c:y val="-5.275343766581507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400"/>
                    </a:pPr>
                    <a:r>
                      <a:rPr lang="ru-RU" sz="1400" dirty="0" smtClean="0"/>
                      <a:t>в 2,7 раза</a:t>
                    </a:r>
                    <a:endParaRPr lang="ru-RU" sz="1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024354244194316"/>
                      <c:h val="0.20073967291561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1DB-4AB5-88BF-39FA7DB32FD5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135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DB-4AB5-88BF-39FA7DB32F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072000"/>
        <c:axId val="94848512"/>
      </c:barChart>
      <c:catAx>
        <c:axId val="4707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94848512"/>
        <c:crosses val="autoZero"/>
        <c:auto val="1"/>
        <c:lblAlgn val="ctr"/>
        <c:lblOffset val="100"/>
        <c:noMultiLvlLbl val="0"/>
      </c:catAx>
      <c:valAx>
        <c:axId val="9484851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707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0.42933</cdr:x>
      <cdr:y>0.2601</cdr:y>
    </cdr:from>
    <cdr:to>
      <cdr:x>0.73145</cdr:x>
      <cdr:y>0.2601</cdr:y>
    </cdr:to>
    <cdr:cxnSp macro="">
      <cdr:nvCxnSpPr>
        <cdr:cNvPr id="3" name="Прямая соединительная линия 2"/>
        <cdr:cNvCxnSpPr/>
      </cdr:nvCxnSpPr>
      <cdr:spPr bwMode="auto">
        <a:xfrm xmlns:a="http://schemas.openxmlformats.org/drawingml/2006/main" flipH="1">
          <a:off x="1944216" y="720080"/>
          <a:ext cx="1368148" cy="0"/>
        </a:xfrm>
        <a:prstGeom xmlns:a="http://schemas.openxmlformats.org/drawingml/2006/main" prst="line">
          <a:avLst/>
        </a:prstGeom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0.28611</cdr:y>
    </cdr:from>
    <cdr:to>
      <cdr:x>0.72955</cdr:x>
      <cdr:y>0.59458</cdr:y>
    </cdr:to>
    <cdr:sp macro="" textlink="">
      <cdr:nvSpPr>
        <cdr:cNvPr id="11" name="Стрелка вниз 10"/>
        <cdr:cNvSpPr/>
      </cdr:nvSpPr>
      <cdr:spPr bwMode="auto">
        <a:xfrm xmlns:a="http://schemas.openxmlformats.org/drawingml/2006/main">
          <a:off x="3168352" y="792088"/>
          <a:ext cx="135401" cy="85400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78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 smtClean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  <a:endParaRPr lang="ru-RU" sz="32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 smtClean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51937"/>
            <a:ext cx="4849726" cy="584775"/>
          </a:xfrm>
        </p:spPr>
        <p:txBody>
          <a:bodyPr/>
          <a:lstStyle/>
          <a:p>
            <a:r>
              <a:rPr lang="ru-RU" dirty="0"/>
              <a:t>Достигнутые результаты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844824"/>
            <a:ext cx="75194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Какие проблемы федерального, регионального, местного уровней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выявлены?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Какие из них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smtClean="0">
                <a:solidFill>
                  <a:srgbClr val="00B050"/>
                </a:solidFill>
              </a:rPr>
              <a:t>удалось решить в результате реализации проекта</a:t>
            </a:r>
            <a:r>
              <a:rPr lang="ru-RU" i="1" dirty="0" smtClean="0">
                <a:solidFill>
                  <a:srgbClr val="00B05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437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55576" y="1988840"/>
            <a:ext cx="7488832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Фотографии на 3-4 слайдах, отражающие более значимые решения, за счет которых достигнуты результаты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7456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C55EA92-9E8C-4570-AEAE-1C3451F95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49631"/>
              </p:ext>
            </p:extLst>
          </p:nvPr>
        </p:nvGraphicFramePr>
        <p:xfrm>
          <a:off x="216418" y="1785237"/>
          <a:ext cx="8748069" cy="4452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7062">
                  <a:extLst>
                    <a:ext uri="{9D8B030D-6E8A-4147-A177-3AD203B41FA5}">
                      <a16:colId xmlns:a16="http://schemas.microsoft.com/office/drawing/2014/main" xmlns="" val="4042202169"/>
                    </a:ext>
                  </a:extLst>
                </a:gridCol>
                <a:gridCol w="3531007">
                  <a:extLst>
                    <a:ext uri="{9D8B030D-6E8A-4147-A177-3AD203B41FA5}">
                      <a16:colId xmlns:a16="http://schemas.microsoft.com/office/drawing/2014/main" xmlns="" val="761562910"/>
                    </a:ext>
                  </a:extLst>
                </a:gridCol>
              </a:tblGrid>
              <a:tr h="29711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БЫЛО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СТАЛО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6820122"/>
                  </a:ext>
                </a:extLst>
              </a:tr>
              <a:tr h="389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ожидания в очереди Т</a:t>
                      </a:r>
                      <a:r>
                        <a:rPr lang="ru-RU" sz="1400" baseline="-250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-1:43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54:38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en-US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-1:43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 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24:04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9648800"/>
                  </a:ext>
                </a:extLst>
              </a:tr>
              <a:tr h="350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обслуживания Т</a:t>
                      </a:r>
                      <a:r>
                        <a:rPr lang="ru-RU" sz="1400" baseline="-250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-35:36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55:33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-18:07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50:18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081032"/>
                  </a:ext>
                </a:extLst>
              </a:tr>
              <a:tr h="50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Электронная очередь – поиск нужного окна.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 талоне отображаются номера окон, принимающих данную услугу.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6137728"/>
                  </a:ext>
                </a:extLst>
              </a:tr>
              <a:tr h="50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Документы копировал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специалист на приеме документов.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Копирование документов на стойке администраторов + консультирование.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3183994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Чековая лента в терминале заканчивается в рабочее время.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Замена чековой ленты до или после рабочего дня.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5416309"/>
                  </a:ext>
                </a:extLst>
              </a:tr>
              <a:tr h="342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График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приема в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смены с 9:00-18:00 и с 11:00-20:00.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Добавление дополнительной смены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10:00 до 19:00.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0476093"/>
                  </a:ext>
                </a:extLst>
              </a:tr>
              <a:tr h="71307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Оплата осуществляется через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банкоматы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или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через 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кассу, принимающую платежи по системе «Город»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только за наличный расчет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Установили </a:t>
                      </a:r>
                      <a:r>
                        <a:rPr lang="en-US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POS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терминалы  и дополнительные терминалы оплаты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6944822"/>
                  </a:ext>
                </a:extLst>
              </a:tr>
              <a:tr h="602745">
                <a:tc>
                  <a:txBody>
                    <a:bodyPr/>
                    <a:lstStyle>
                      <a:lvl1pPr marL="0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511241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022482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533723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044964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556205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067446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578687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089928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Отсутствовали стандарты по замене ленты электронной очереди, работе на </a:t>
                      </a:r>
                      <a:r>
                        <a:rPr lang="en-US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POS-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терминале.</a:t>
                      </a:r>
                      <a:endParaRPr lang="ru-RU" sz="1400" kern="12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511241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022482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533723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044964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556205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067446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578687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089928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Разработали 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стандартные </a:t>
                      </a: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операционные карты.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36225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пример</a:t>
            </a:r>
            <a:endParaRPr lang="ru-RU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569660"/>
          </a:xfrm>
        </p:spPr>
        <p:txBody>
          <a:bodyPr/>
          <a:lstStyle/>
          <a:p>
            <a:r>
              <a:rPr lang="ru-RU" dirty="0" smtClean="0"/>
              <a:t>Результаты проекта.</a:t>
            </a:r>
            <a:br>
              <a:rPr lang="ru-RU" dirty="0" smtClean="0"/>
            </a:br>
            <a:r>
              <a:rPr lang="ru-RU" dirty="0" smtClean="0"/>
              <a:t>Визуализация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881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881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396640" y="116632"/>
            <a:ext cx="4070473" cy="1077218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623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957" y="116632"/>
            <a:ext cx="6505179" cy="1569660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r>
              <a:rPr lang="ru-RU" dirty="0"/>
              <a:t>Разработанные </a:t>
            </a:r>
            <a:r>
              <a:rPr lang="ru-RU" dirty="0" smtClean="0"/>
              <a:t>стандарты (СОК)</a:t>
            </a:r>
            <a:br>
              <a:rPr lang="ru-RU" dirty="0" smtClean="0"/>
            </a:br>
            <a:r>
              <a:rPr lang="ru-RU" dirty="0" smtClean="0"/>
              <a:t> по внедренным улучшениям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700808"/>
            <a:ext cx="63367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В качестве стандарта также </a:t>
            </a:r>
            <a:r>
              <a:rPr lang="ru-RU" sz="2000" i="1" dirty="0" smtClean="0">
                <a:solidFill>
                  <a:srgbClr val="00B050"/>
                </a:solidFill>
              </a:rPr>
              <a:t>могут</a:t>
            </a:r>
            <a:r>
              <a:rPr lang="ru-RU" i="1" dirty="0" smtClean="0">
                <a:solidFill>
                  <a:srgbClr val="00B050"/>
                </a:solidFill>
              </a:rPr>
              <a:t> быть  методические рекомендации, регламент, инструкции, памятки, </a:t>
            </a:r>
            <a:r>
              <a:rPr lang="ru-RU" i="1" dirty="0" smtClean="0">
                <a:solidFill>
                  <a:srgbClr val="00B050"/>
                </a:solidFill>
              </a:rPr>
              <a:t>чек-листы, </a:t>
            </a:r>
            <a:r>
              <a:rPr lang="ru-RU" i="1" dirty="0" smtClean="0">
                <a:solidFill>
                  <a:srgbClr val="00B050"/>
                </a:solidFill>
              </a:rPr>
              <a:t/>
            </a:r>
            <a:br>
              <a:rPr lang="ru-RU" i="1" dirty="0" smtClean="0">
                <a:solidFill>
                  <a:srgbClr val="00B050"/>
                </a:solidFill>
              </a:rPr>
            </a:br>
            <a:r>
              <a:rPr lang="ru-RU" i="1" dirty="0" smtClean="0">
                <a:solidFill>
                  <a:srgbClr val="00B050"/>
                </a:solidFill>
              </a:rPr>
              <a:t>фотография рабочего места и т.п.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0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778" y="116632"/>
            <a:ext cx="3989938" cy="1077218"/>
          </a:xfrm>
        </p:spPr>
        <p:txBody>
          <a:bodyPr/>
          <a:lstStyle/>
          <a:p>
            <a:r>
              <a:rPr lang="ru-RU" dirty="0" smtClean="0"/>
              <a:t>Паспорт </a:t>
            </a:r>
            <a:r>
              <a:rPr lang="ru-RU" dirty="0"/>
              <a:t>проекта </a:t>
            </a:r>
            <a:br>
              <a:rPr lang="ru-RU" dirty="0"/>
            </a:br>
            <a:r>
              <a:rPr lang="ru-RU" dirty="0"/>
              <a:t> </a:t>
            </a:r>
            <a:r>
              <a:rPr lang="ru-RU" sz="2400" dirty="0" smtClean="0"/>
              <a:t>«Наименование проекта»</a:t>
            </a:r>
            <a:endParaRPr lang="ru-RU" sz="2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3205"/>
            <a:ext cx="8712968" cy="4465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95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6492" y="188640"/>
            <a:ext cx="3467616" cy="584775"/>
          </a:xfrm>
        </p:spPr>
        <p:txBody>
          <a:bodyPr/>
          <a:lstStyle/>
          <a:p>
            <a:r>
              <a:rPr lang="ru-RU" dirty="0"/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60583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63" y="2256326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52" y="3284984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27" y="2277987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27" y="3314711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143088" y="1466889"/>
            <a:ext cx="4104457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ФИО – должность – руководитель проекта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1796" y="2394841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0439" y="3431565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20072" y="2394841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95317" y="3431565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769" y="5194902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2616105" y="5301208"/>
            <a:ext cx="4104457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ФИО – </a:t>
            </a:r>
            <a:r>
              <a:rPr lang="ru-RU" sz="1400" b="1" dirty="0" smtClean="0">
                <a:solidFill>
                  <a:srgbClr val="002060"/>
                </a:solidFill>
              </a:rPr>
              <a:t>куратор  проекта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62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079310" cy="584775"/>
          </a:xfrm>
        </p:spPr>
        <p:txBody>
          <a:bodyPr/>
          <a:lstStyle/>
          <a:p>
            <a:r>
              <a:rPr lang="ru-RU" dirty="0" smtClean="0"/>
              <a:t>Карта текущего состояния процесса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5857" y="46531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Карта, текст-пояснение, фото-материал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3384376" cy="51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2203" y="332656"/>
            <a:ext cx="3899594" cy="584775"/>
          </a:xfrm>
        </p:spPr>
        <p:txBody>
          <a:bodyPr/>
          <a:lstStyle/>
          <a:p>
            <a:r>
              <a:rPr lang="ru-RU" dirty="0"/>
              <a:t>Пирамида проблем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789" y="3815389"/>
            <a:ext cx="1800200" cy="134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23528" y="1628801"/>
            <a:ext cx="4716523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Количество </a:t>
            </a:r>
            <a: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и перечень проблем </a:t>
            </a:r>
            <a:b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</a:br>
            <a: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с </a:t>
            </a:r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разбивкой </a:t>
            </a:r>
            <a: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по </a:t>
            </a:r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уровням решения</a:t>
            </a:r>
          </a:p>
          <a:p>
            <a:pPr eaLnBrk="1" hangingPunct="1"/>
            <a:endParaRPr lang="ru-RU" altLang="ru-RU" i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Проблемы федерального и регионального уровня (следует перечислить)</a:t>
            </a:r>
            <a:endParaRPr lang="ru-RU" altLang="ru-RU" i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ru-RU" altLang="ru-RU" i="1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Проблемы</a:t>
            </a:r>
            <a:r>
              <a:rPr lang="ru-RU" altLang="ru-RU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, решаемые организацией</a:t>
            </a:r>
          </a:p>
          <a:p>
            <a:pPr eaLnBrk="1" hangingPunct="1"/>
            <a:r>
              <a:rPr lang="ru-RU" altLang="ru-RU" sz="20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070655" cy="584775"/>
          </a:xfrm>
        </p:spPr>
        <p:txBody>
          <a:bodyPr/>
          <a:lstStyle/>
          <a:p>
            <a:r>
              <a:rPr lang="ru-RU" dirty="0" smtClean="0"/>
              <a:t>Карта целевого состояния процесса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5857" y="46531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Карта, т</a:t>
            </a:r>
            <a:r>
              <a:rPr lang="ru-RU" i="1" dirty="0" smtClean="0">
                <a:solidFill>
                  <a:srgbClr val="00B050"/>
                </a:solidFill>
              </a:rPr>
              <a:t>екст-пояснение, фото-материал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16632"/>
            <a:ext cx="4363695" cy="1077218"/>
          </a:xfrm>
        </p:spPr>
        <p:txBody>
          <a:bodyPr/>
          <a:lstStyle/>
          <a:p>
            <a:r>
              <a:rPr lang="ru-RU" dirty="0" smtClean="0"/>
              <a:t>План мероприятий по</a:t>
            </a:r>
            <a:br>
              <a:rPr lang="ru-RU" dirty="0" smtClean="0"/>
            </a:br>
            <a:r>
              <a:rPr lang="ru-RU" dirty="0" smtClean="0"/>
              <a:t> устранению проблем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08173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Рекомендуется перечислить основные проблемы, </a:t>
            </a:r>
            <a:r>
              <a:rPr lang="ru-RU" i="1" dirty="0">
                <a:solidFill>
                  <a:srgbClr val="00B050"/>
                </a:solidFill>
              </a:rPr>
              <a:t>как </a:t>
            </a:r>
            <a:r>
              <a:rPr lang="ru-RU" i="1" dirty="0" smtClean="0">
                <a:solidFill>
                  <a:srgbClr val="00B050"/>
                </a:solidFill>
              </a:rPr>
              <a:t>были решены, </a:t>
            </a:r>
            <a:r>
              <a:rPr lang="ru-RU" i="1" dirty="0">
                <a:solidFill>
                  <a:srgbClr val="00B050"/>
                </a:solidFill>
              </a:rPr>
              <a:t>посредством </a:t>
            </a:r>
            <a:r>
              <a:rPr lang="ru-RU" i="1" dirty="0" smtClean="0">
                <a:solidFill>
                  <a:srgbClr val="00B050"/>
                </a:solidFill>
              </a:rPr>
              <a:t>какого инструмента выявлена коренная причина, и т.д.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Разместить интересный информативный фото-материал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 smtClean="0"/>
              <a:t>Достигнутые результаты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99113362"/>
              </p:ext>
            </p:extLst>
          </p:nvPr>
        </p:nvGraphicFramePr>
        <p:xfrm>
          <a:off x="3131840" y="4077072"/>
          <a:ext cx="5832648" cy="226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85544"/>
              </p:ext>
            </p:extLst>
          </p:nvPr>
        </p:nvGraphicFramePr>
        <p:xfrm>
          <a:off x="646659" y="1248092"/>
          <a:ext cx="7885781" cy="2324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2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78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75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 (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результат, эффект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1099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заполнения и обработки  табелей воспитателями групп младшего дошкольного возраста (</a:t>
                      </a:r>
                      <a:r>
                        <a:rPr lang="ru-RU" sz="1200" b="0" kern="1200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мин..в</a:t>
                      </a: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мес.)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endParaRPr lang="en-US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1.240 минут. в месяц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протекания процесса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2,7 раза;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algn="l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Соблюдение сроков сдачи табелей;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Комфортное профессиональное взаимодействие сотрудников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86353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пример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359" y="458112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B050"/>
                </a:solidFill>
              </a:rPr>
              <a:t>Рекомендуется наглядно показать достигнутые результаты </a:t>
            </a:r>
            <a:r>
              <a:rPr lang="ru-RU" sz="1200" i="1" u="sng" dirty="0" smtClean="0">
                <a:solidFill>
                  <a:srgbClr val="00B050"/>
                </a:solidFill>
              </a:rPr>
              <a:t>в сравнении с исходным состоянием </a:t>
            </a:r>
            <a:r>
              <a:rPr lang="ru-RU" sz="1200" i="1" dirty="0" smtClean="0">
                <a:solidFill>
                  <a:srgbClr val="00B050"/>
                </a:solidFill>
              </a:rPr>
              <a:t>с помощью графиков, таблиц, фотографий и т. д.</a:t>
            </a:r>
            <a:endParaRPr lang="ru-RU" sz="1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 smtClean="0"/>
              <a:t>Достигнутые результаты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357301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фото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772816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Перечислить методы и инструменты бережливого производства, использованные при реализации данного проекта.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10195</TotalTime>
  <Words>416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Презентация PowerPoint</vt:lpstr>
      <vt:lpstr>Паспорт проекта   «Наименование проекта»</vt:lpstr>
      <vt:lpstr>Команда проекта</vt:lpstr>
      <vt:lpstr>Карта текущего состояния процесса</vt:lpstr>
      <vt:lpstr>Пирамида проблем</vt:lpstr>
      <vt:lpstr>Карта целевого состояния процесса</vt:lpstr>
      <vt:lpstr>План мероприятий по  устранению проблем</vt:lpstr>
      <vt:lpstr>Достигнутые результаты</vt:lpstr>
      <vt:lpstr>Достигнутые результаты</vt:lpstr>
      <vt:lpstr>Достигнутые результаты</vt:lpstr>
      <vt:lpstr>Визуализация  (фотографии «Было» – «Стало») </vt:lpstr>
      <vt:lpstr>Визуализация  (фотографии «Было» – «Стало») </vt:lpstr>
      <vt:lpstr>Результаты проекта. Визуализация  (фотографии «Было» – «Стало») </vt:lpstr>
      <vt:lpstr>Визуализация  (фотографии «Было» – «Стало») </vt:lpstr>
      <vt:lpstr>Результаты проекта. </vt:lpstr>
      <vt:lpstr>Результаты проекта. Разработанные стандарты (СОК)  по внедренным улучшениям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\</cp:lastModifiedBy>
  <cp:revision>568</cp:revision>
  <cp:lastPrinted>2019-02-18T01:46:55Z</cp:lastPrinted>
  <dcterms:created xsi:type="dcterms:W3CDTF">2007-01-29T08:57:19Z</dcterms:created>
  <dcterms:modified xsi:type="dcterms:W3CDTF">2019-07-17T03:15:19Z</dcterms:modified>
</cp:coreProperties>
</file>